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2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670550" cx="10080625"/>
  <p:notesSz cx="7559675" cy="106918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" name="Google Shape;4;n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" name="Google Shape;5;n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" name="Google Shape;6;n"/>
          <p:cNvSpPr txBox="1"/>
          <p:nvPr>
            <p:ph idx="3" type="hdr"/>
          </p:nvPr>
        </p:nvSpPr>
        <p:spPr>
          <a:xfrm>
            <a:off x="0" y="0"/>
            <a:ext cx="3279600" cy="533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0" type="dt"/>
          </p:nvPr>
        </p:nvSpPr>
        <p:spPr>
          <a:xfrm>
            <a:off x="4277880" y="0"/>
            <a:ext cx="3279960" cy="533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1" type="ftr"/>
          </p:nvPr>
        </p:nvSpPr>
        <p:spPr>
          <a:xfrm>
            <a:off x="0" y="10156680"/>
            <a:ext cx="3279600" cy="533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n"/>
          <p:cNvSpPr txBox="1"/>
          <p:nvPr>
            <p:ph idx="12" type="sldNum"/>
          </p:nvPr>
        </p:nvSpPr>
        <p:spPr>
          <a:xfrm>
            <a:off x="4277880" y="10156680"/>
            <a:ext cx="3279960" cy="533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a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0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Google Shape;214;p11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2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p12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4" name="Google Shape;234;p13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4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" name="Google Shape;244;p14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5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" name="Google Shape;254;p15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6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p16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7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4" name="Google Shape;274;p17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8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p18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9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4" name="Google Shape;294;p19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0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4" name="Google Shape;304;p20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:notes"/>
          <p:cNvSpPr/>
          <p:nvPr/>
        </p:nvSpPr>
        <p:spPr>
          <a:xfrm>
            <a:off x="4278240" y="1015668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ca-E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1:notes"/>
          <p:cNvSpPr/>
          <p:nvPr>
            <p:ph idx="2" type="sldImg"/>
          </p:nvPr>
        </p:nvSpPr>
        <p:spPr>
          <a:xfrm>
            <a:off x="216000" y="812880"/>
            <a:ext cx="712656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21:notes"/>
          <p:cNvSpPr txBox="1"/>
          <p:nvPr>
            <p:ph idx="1" type="body"/>
          </p:nvPr>
        </p:nvSpPr>
        <p:spPr>
          <a:xfrm>
            <a:off x="755640" y="507852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81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2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3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3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4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5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5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4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6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215640" y="812880"/>
            <a:ext cx="71262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502920" y="1327320"/>
            <a:ext cx="906948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502920" y="1327320"/>
            <a:ext cx="906948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2" type="body"/>
          </p:nvPr>
        </p:nvSpPr>
        <p:spPr>
          <a:xfrm>
            <a:off x="502920" y="3044160"/>
            <a:ext cx="906948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5029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2" type="body"/>
          </p:nvPr>
        </p:nvSpPr>
        <p:spPr>
          <a:xfrm>
            <a:off x="51505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2"/>
          <p:cNvSpPr txBox="1"/>
          <p:nvPr>
            <p:ph idx="3" type="body"/>
          </p:nvPr>
        </p:nvSpPr>
        <p:spPr>
          <a:xfrm>
            <a:off x="502920" y="304416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2"/>
          <p:cNvSpPr txBox="1"/>
          <p:nvPr>
            <p:ph idx="4" type="body"/>
          </p:nvPr>
        </p:nvSpPr>
        <p:spPr>
          <a:xfrm>
            <a:off x="5150520" y="304416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502920" y="132732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2" type="body"/>
          </p:nvPr>
        </p:nvSpPr>
        <p:spPr>
          <a:xfrm>
            <a:off x="3569400" y="132732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3" type="body"/>
          </p:nvPr>
        </p:nvSpPr>
        <p:spPr>
          <a:xfrm>
            <a:off x="6635520" y="132732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idx="4" type="body"/>
          </p:nvPr>
        </p:nvSpPr>
        <p:spPr>
          <a:xfrm>
            <a:off x="502920" y="304416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5" type="body"/>
          </p:nvPr>
        </p:nvSpPr>
        <p:spPr>
          <a:xfrm>
            <a:off x="3569400" y="304416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6" type="body"/>
          </p:nvPr>
        </p:nvSpPr>
        <p:spPr>
          <a:xfrm>
            <a:off x="6635520" y="304416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subTitle"/>
          </p:nvPr>
        </p:nvSpPr>
        <p:spPr>
          <a:xfrm>
            <a:off x="502920" y="1327320"/>
            <a:ext cx="906948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502920" y="1327320"/>
            <a:ext cx="906948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>
            <a:off x="502920" y="1327320"/>
            <a:ext cx="442584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2" type="body"/>
          </p:nvPr>
        </p:nvSpPr>
        <p:spPr>
          <a:xfrm>
            <a:off x="5150520" y="1327320"/>
            <a:ext cx="442584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idx="1" type="subTitle"/>
          </p:nvPr>
        </p:nvSpPr>
        <p:spPr>
          <a:xfrm>
            <a:off x="502920" y="225360"/>
            <a:ext cx="9069480" cy="4380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" type="body"/>
          </p:nvPr>
        </p:nvSpPr>
        <p:spPr>
          <a:xfrm>
            <a:off x="5029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2" type="body"/>
          </p:nvPr>
        </p:nvSpPr>
        <p:spPr>
          <a:xfrm>
            <a:off x="5150520" y="1327320"/>
            <a:ext cx="442584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3" type="body"/>
          </p:nvPr>
        </p:nvSpPr>
        <p:spPr>
          <a:xfrm>
            <a:off x="502920" y="304416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502920" y="1327320"/>
            <a:ext cx="906948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" type="body"/>
          </p:nvPr>
        </p:nvSpPr>
        <p:spPr>
          <a:xfrm>
            <a:off x="502920" y="1327320"/>
            <a:ext cx="442584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2" type="body"/>
          </p:nvPr>
        </p:nvSpPr>
        <p:spPr>
          <a:xfrm>
            <a:off x="51505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3" type="body"/>
          </p:nvPr>
        </p:nvSpPr>
        <p:spPr>
          <a:xfrm>
            <a:off x="5150520" y="304416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" type="body"/>
          </p:nvPr>
        </p:nvSpPr>
        <p:spPr>
          <a:xfrm>
            <a:off x="5029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3"/>
          <p:cNvSpPr txBox="1"/>
          <p:nvPr>
            <p:ph idx="2" type="body"/>
          </p:nvPr>
        </p:nvSpPr>
        <p:spPr>
          <a:xfrm>
            <a:off x="51505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3"/>
          <p:cNvSpPr txBox="1"/>
          <p:nvPr>
            <p:ph idx="3" type="body"/>
          </p:nvPr>
        </p:nvSpPr>
        <p:spPr>
          <a:xfrm>
            <a:off x="502920" y="3044160"/>
            <a:ext cx="906948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4"/>
          <p:cNvSpPr txBox="1"/>
          <p:nvPr>
            <p:ph idx="1" type="body"/>
          </p:nvPr>
        </p:nvSpPr>
        <p:spPr>
          <a:xfrm>
            <a:off x="502920" y="1327320"/>
            <a:ext cx="906948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4"/>
          <p:cNvSpPr txBox="1"/>
          <p:nvPr>
            <p:ph idx="2" type="body"/>
          </p:nvPr>
        </p:nvSpPr>
        <p:spPr>
          <a:xfrm>
            <a:off x="502920" y="3044160"/>
            <a:ext cx="906948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5"/>
          <p:cNvSpPr txBox="1"/>
          <p:nvPr>
            <p:ph idx="1" type="body"/>
          </p:nvPr>
        </p:nvSpPr>
        <p:spPr>
          <a:xfrm>
            <a:off x="5029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5"/>
          <p:cNvSpPr txBox="1"/>
          <p:nvPr>
            <p:ph idx="2" type="body"/>
          </p:nvPr>
        </p:nvSpPr>
        <p:spPr>
          <a:xfrm>
            <a:off x="51505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3" type="body"/>
          </p:nvPr>
        </p:nvSpPr>
        <p:spPr>
          <a:xfrm>
            <a:off x="502920" y="304416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5"/>
          <p:cNvSpPr txBox="1"/>
          <p:nvPr>
            <p:ph idx="4" type="body"/>
          </p:nvPr>
        </p:nvSpPr>
        <p:spPr>
          <a:xfrm>
            <a:off x="5150520" y="304416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6"/>
          <p:cNvSpPr txBox="1"/>
          <p:nvPr>
            <p:ph idx="1" type="body"/>
          </p:nvPr>
        </p:nvSpPr>
        <p:spPr>
          <a:xfrm>
            <a:off x="502920" y="132732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6"/>
          <p:cNvSpPr txBox="1"/>
          <p:nvPr>
            <p:ph idx="2" type="body"/>
          </p:nvPr>
        </p:nvSpPr>
        <p:spPr>
          <a:xfrm>
            <a:off x="3569400" y="132732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6"/>
          <p:cNvSpPr txBox="1"/>
          <p:nvPr>
            <p:ph idx="3" type="body"/>
          </p:nvPr>
        </p:nvSpPr>
        <p:spPr>
          <a:xfrm>
            <a:off x="6635520" y="132732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4" type="body"/>
          </p:nvPr>
        </p:nvSpPr>
        <p:spPr>
          <a:xfrm>
            <a:off x="502920" y="304416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6"/>
          <p:cNvSpPr txBox="1"/>
          <p:nvPr>
            <p:ph idx="5" type="body"/>
          </p:nvPr>
        </p:nvSpPr>
        <p:spPr>
          <a:xfrm>
            <a:off x="3569400" y="304416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6" type="body"/>
          </p:nvPr>
        </p:nvSpPr>
        <p:spPr>
          <a:xfrm>
            <a:off x="6635520" y="3044160"/>
            <a:ext cx="291996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502920" y="1327320"/>
            <a:ext cx="442584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5150520" y="1327320"/>
            <a:ext cx="442584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idx="1" type="subTitle"/>
          </p:nvPr>
        </p:nvSpPr>
        <p:spPr>
          <a:xfrm>
            <a:off x="502920" y="225360"/>
            <a:ext cx="9069480" cy="4380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" type="body"/>
          </p:nvPr>
        </p:nvSpPr>
        <p:spPr>
          <a:xfrm>
            <a:off x="5029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2" type="body"/>
          </p:nvPr>
        </p:nvSpPr>
        <p:spPr>
          <a:xfrm>
            <a:off x="5150520" y="1327320"/>
            <a:ext cx="442584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3" type="body"/>
          </p:nvPr>
        </p:nvSpPr>
        <p:spPr>
          <a:xfrm>
            <a:off x="502920" y="304416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" type="body"/>
          </p:nvPr>
        </p:nvSpPr>
        <p:spPr>
          <a:xfrm>
            <a:off x="502920" y="1327320"/>
            <a:ext cx="442584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1505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3" type="body"/>
          </p:nvPr>
        </p:nvSpPr>
        <p:spPr>
          <a:xfrm>
            <a:off x="5150520" y="304416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5029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2" type="body"/>
          </p:nvPr>
        </p:nvSpPr>
        <p:spPr>
          <a:xfrm>
            <a:off x="5150520" y="1327320"/>
            <a:ext cx="442584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3" type="body"/>
          </p:nvPr>
        </p:nvSpPr>
        <p:spPr>
          <a:xfrm>
            <a:off x="502920" y="3044160"/>
            <a:ext cx="9069480" cy="1567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 txBox="1"/>
          <p:nvPr>
            <p:ph type="title"/>
          </p:nvPr>
        </p:nvSpPr>
        <p:spPr>
          <a:xfrm>
            <a:off x="502920" y="225360"/>
            <a:ext cx="9069480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502920" y="1327320"/>
            <a:ext cx="9069480" cy="3286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" name="Google Shape;13;p1"/>
          <p:cNvSpPr txBox="1"/>
          <p:nvPr>
            <p:ph idx="10" type="dt"/>
          </p:nvPr>
        </p:nvSpPr>
        <p:spPr>
          <a:xfrm>
            <a:off x="502920" y="5165280"/>
            <a:ext cx="2346120" cy="389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" name="Google Shape;14;p1"/>
          <p:cNvSpPr txBox="1"/>
          <p:nvPr>
            <p:ph idx="11" type="ftr"/>
          </p:nvPr>
        </p:nvSpPr>
        <p:spPr>
          <a:xfrm>
            <a:off x="3448080" y="5165280"/>
            <a:ext cx="3193920" cy="389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7227720" y="5165280"/>
            <a:ext cx="2346480" cy="389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3000"/>
              </a:lnSpc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93000"/>
              </a:lnSpc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93000"/>
              </a:lnSpc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93000"/>
              </a:lnSpc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93000"/>
              </a:lnSpc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93000"/>
              </a:lnSpc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93000"/>
              </a:lnSpc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93000"/>
              </a:lnSpc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93000"/>
              </a:lnSpc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biblioteques.reus.cat/punts-de-llibre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xac.gencat.cat/ca/inici" TargetMode="External"/><Relationship Id="rId4" Type="http://schemas.openxmlformats.org/officeDocument/2006/relationships/hyperlink" Target="https://prensahistorica.mcu.es/es/inicio/inicio.do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3.jpg"/><Relationship Id="rId8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jpg"/><Relationship Id="rId6" Type="http://schemas.openxmlformats.org/officeDocument/2006/relationships/image" Target="../media/image8.jpg"/><Relationship Id="rId7" Type="http://schemas.openxmlformats.org/officeDocument/2006/relationships/image" Target="../media/image11.jpg"/><Relationship Id="rId8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.jpg"/><Relationship Id="rId6" Type="http://schemas.openxmlformats.org/officeDocument/2006/relationships/image" Target="../media/image12.jpg"/><Relationship Id="rId7" Type="http://schemas.openxmlformats.org/officeDocument/2006/relationships/image" Target="../media/image15.jpg"/><Relationship Id="rId8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3.jpg"/><Relationship Id="rId6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biblioteques.reus.cat/exposicions-disponibles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/>
          <p:nvPr/>
        </p:nvSpPr>
        <p:spPr>
          <a:xfrm>
            <a:off x="502920" y="225360"/>
            <a:ext cx="9069480" cy="94464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a-ES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9240" y="1327320"/>
            <a:ext cx="7476480" cy="328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6280" y="4752000"/>
            <a:ext cx="1441800" cy="77364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7"/>
          <p:cNvSpPr txBox="1"/>
          <p:nvPr/>
        </p:nvSpPr>
        <p:spPr>
          <a:xfrm>
            <a:off x="648000" y="4968000"/>
            <a:ext cx="2232000" cy="345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a-ES" sz="1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9 d’octubre de 2020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6"/>
          <p:cNvSpPr txBox="1"/>
          <p:nvPr/>
        </p:nvSpPr>
        <p:spPr>
          <a:xfrm>
            <a:off x="502920" y="1656000"/>
            <a:ext cx="9070920" cy="295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Visita «Llegir i caminar»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Sessions adreçades al públic en general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Sortida des de la Biblioteca Pere Anguera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comença amb una lectura d’un fragment de la </a:t>
            </a:r>
            <a:r>
              <a:rPr b="0" i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Història General de Reus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va caminant fins a un lloc relacionat amb el fragment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135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502920" y="1326960"/>
            <a:ext cx="9068400" cy="3285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Visites didàctiques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2920" y="1510920"/>
            <a:ext cx="3791880" cy="284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8"/>
          <p:cNvSpPr/>
          <p:nvPr/>
        </p:nvSpPr>
        <p:spPr>
          <a:xfrm>
            <a:off x="502920" y="1326960"/>
            <a:ext cx="9068400" cy="3285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Visites presencials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-Benvinguts, benvingudes...! (Cicle infantil)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-Vet aquí una llum!! (Cicle inicial)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-Qui sóc, on sóc? (Cicle mitjà)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3640" y="1584000"/>
            <a:ext cx="3507840" cy="26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9"/>
          <p:cNvSpPr/>
          <p:nvPr/>
        </p:nvSpPr>
        <p:spPr>
          <a:xfrm>
            <a:off x="502920" y="1326960"/>
            <a:ext cx="9068400" cy="3285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Visites presencials-Segures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-Grups de 15 alumnes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-Mascareta i higiene de mans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-Materials de consulta--quarantena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3640" y="1584000"/>
            <a:ext cx="3507840" cy="26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0"/>
          <p:cNvSpPr/>
          <p:nvPr/>
        </p:nvSpPr>
        <p:spPr>
          <a:xfrm>
            <a:off x="502920" y="1326960"/>
            <a:ext cx="9068400" cy="3285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Visites virtuals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-Qui ve avui a veure'ns?(Cicle infantil)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-Vet aquí una biblioteca! (Cicle inicial)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-Qui sóc on sóc? (Cicle mitjà)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3640" y="1584000"/>
            <a:ext cx="3507840" cy="26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1"/>
          <p:cNvSpPr/>
          <p:nvPr/>
        </p:nvSpPr>
        <p:spPr>
          <a:xfrm>
            <a:off x="502920" y="1326960"/>
            <a:ext cx="9068400" cy="3285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Visites virtuals-Requeriments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-Connexió a internet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-Pantalla i projector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-Webcam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3640" y="1584000"/>
            <a:ext cx="3507840" cy="26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2"/>
          <p:cNvSpPr/>
          <p:nvPr/>
        </p:nvSpPr>
        <p:spPr>
          <a:xfrm>
            <a:off x="502920" y="1257120"/>
            <a:ext cx="906840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BCXA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Visites presencials-Dates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-Cicle Infantil i cicle inicial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-Dimecres i divendres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-Cicle Mitjà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-Dilluns i dimecres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Visites virtuals-Dates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-Dimarts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3640" y="1584000"/>
            <a:ext cx="3507840" cy="26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3"/>
          <p:cNvSpPr/>
          <p:nvPr/>
        </p:nvSpPr>
        <p:spPr>
          <a:xfrm>
            <a:off x="502920" y="1257120"/>
            <a:ext cx="906840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BPA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Visites presencials-Dates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-Cicle Infantil i cicle inicial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-Dimecres 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-Cicle Mitjà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-Dimecres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Visites virtuals-Dates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-Dimarts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3640" y="1584000"/>
            <a:ext cx="3507840" cy="26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4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4"/>
          <p:cNvSpPr/>
          <p:nvPr/>
        </p:nvSpPr>
        <p:spPr>
          <a:xfrm>
            <a:off x="502920" y="1257120"/>
            <a:ext cx="906840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Activitats extraescolars: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-Clubs de lectura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-Hora del conte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-Astronautes del Curiosity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7640" y="1381320"/>
            <a:ext cx="4399560" cy="329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5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5"/>
          <p:cNvSpPr/>
          <p:nvPr/>
        </p:nvSpPr>
        <p:spPr>
          <a:xfrm>
            <a:off x="502920" y="1257120"/>
            <a:ext cx="906840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Recursos: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-Fem consciència!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-Contes virtuals Avies MARC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7640" y="1381320"/>
            <a:ext cx="4399560" cy="329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8"/>
          <p:cNvSpPr txBox="1"/>
          <p:nvPr/>
        </p:nvSpPr>
        <p:spPr>
          <a:xfrm>
            <a:off x="502920" y="1728000"/>
            <a:ext cx="9070920" cy="288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Accions divulgatives del patrimoni des de les BMR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Trobada d’autors locals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Hemeroteca històrica local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Exposicions pròpies de les BMR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Visita «Llegir i caminar»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6"/>
          <p:cNvSpPr/>
          <p:nvPr/>
        </p:nvSpPr>
        <p:spPr>
          <a:xfrm>
            <a:off x="502920" y="1257120"/>
            <a:ext cx="906840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Llegir i pensar: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-Activitat foment lectura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-Literatura com a eix central d’oci. 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-Productes culturals=intertextualitat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-Propostes per a tots els cicles de l’ESO i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Batxillerat.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-Dimarts a la BCXA i dilluns a la BPA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7280" y="1727640"/>
            <a:ext cx="3166200" cy="2373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/>
          <p:nvPr/>
        </p:nvSpPr>
        <p:spPr>
          <a:xfrm>
            <a:off x="3742920" y="225000"/>
            <a:ext cx="5828760" cy="9442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7"/>
          <p:cNvSpPr/>
          <p:nvPr/>
        </p:nvSpPr>
        <p:spPr>
          <a:xfrm>
            <a:off x="502920" y="1257120"/>
            <a:ext cx="906840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Llegir i pensar Covid19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-15 alumnes.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-Mascareta, higiene de mans i distància. 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-Altres mesures de seguretat.			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" y="70920"/>
            <a:ext cx="273312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640" y="4823640"/>
            <a:ext cx="1392120" cy="7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75280" y="1727640"/>
            <a:ext cx="3310200" cy="248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8"/>
          <p:cNvSpPr txBox="1"/>
          <p:nvPr/>
        </p:nvSpPr>
        <p:spPr>
          <a:xfrm>
            <a:off x="502920" y="1656000"/>
            <a:ext cx="9070920" cy="295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056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</a:pPr>
            <a:r>
              <a:t/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8"/>
          <p:cNvSpPr txBox="1"/>
          <p:nvPr/>
        </p:nvSpPr>
        <p:spPr>
          <a:xfrm>
            <a:off x="648000" y="1656000"/>
            <a:ext cx="7632000" cy="1761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Treball de Recerca TDR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Taller per donar pautes per fer  el TDR 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per alumnes de 4t d’ESO i 1</a:t>
            </a:r>
            <a:r>
              <a:rPr b="0" baseline="3000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BAT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8"/>
          <p:cNvSpPr txBox="1"/>
          <p:nvPr/>
        </p:nvSpPr>
        <p:spPr>
          <a:xfrm>
            <a:off x="2232000" y="3456000"/>
            <a:ext cx="63360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Divendres al matí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Grups partits (15 alumnes)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Sala annexa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9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9"/>
          <p:cNvSpPr txBox="1"/>
          <p:nvPr/>
        </p:nvSpPr>
        <p:spPr>
          <a:xfrm>
            <a:off x="502920" y="1656000"/>
            <a:ext cx="9070920" cy="295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056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</a:pPr>
            <a:r>
              <a:t/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9"/>
          <p:cNvSpPr txBox="1"/>
          <p:nvPr/>
        </p:nvSpPr>
        <p:spPr>
          <a:xfrm>
            <a:off x="359280" y="1584360"/>
            <a:ext cx="9001080" cy="4587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Treball de Recerca TDR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Introducció al TDR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– Catàleg Argus: teoria i pràctica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– Recerca dels documents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0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0"/>
          <p:cNvSpPr txBox="1"/>
          <p:nvPr/>
        </p:nvSpPr>
        <p:spPr>
          <a:xfrm>
            <a:off x="502920" y="1656000"/>
            <a:ext cx="9070920" cy="295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056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</a:pPr>
            <a:r>
              <a:t/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0"/>
          <p:cNvSpPr txBox="1"/>
          <p:nvPr/>
        </p:nvSpPr>
        <p:spPr>
          <a:xfrm>
            <a:off x="359280" y="1584000"/>
            <a:ext cx="4048200" cy="40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Treball de Recerca TDR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Com fer la bibliografia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b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trobar la informació?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         com citar-la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 txBox="1"/>
          <p:nvPr/>
        </p:nvSpPr>
        <p:spPr>
          <a:xfrm>
            <a:off x="502920" y="1656000"/>
            <a:ext cx="9070920" cy="295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056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</a:pPr>
            <a:r>
              <a:t/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1"/>
          <p:cNvSpPr txBox="1"/>
          <p:nvPr/>
        </p:nvSpPr>
        <p:spPr>
          <a:xfrm>
            <a:off x="73440" y="143028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640" y="7164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8360" y="4796640"/>
            <a:ext cx="1393920" cy="74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6880" y="720"/>
            <a:ext cx="3993480" cy="566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1"/>
          <p:cNvSpPr txBox="1"/>
          <p:nvPr/>
        </p:nvSpPr>
        <p:spPr>
          <a:xfrm>
            <a:off x="1224360" y="2880360"/>
            <a:ext cx="42480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Activitats del curs 2020-2021 a les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Biblioteques Municipals de Reus 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9"/>
          <p:cNvSpPr txBox="1"/>
          <p:nvPr/>
        </p:nvSpPr>
        <p:spPr>
          <a:xfrm>
            <a:off x="434820" y="1466645"/>
            <a:ext cx="6769200" cy="41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Trobada d’autors locals per Sant Jordi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obres dels autors locals són el nostre patrimoni del demà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Què fem?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Recull de les novetats locals anuals i edició d’un punt de llibre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ca-ES" sz="22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https://biblioteques.reus.cat/punts-de-llibre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Aparador / exposició de les novetats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Foto anual dels autors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280" y="71280"/>
            <a:ext cx="2735279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90800" y="1377360"/>
            <a:ext cx="2192760" cy="164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09520" y="3096000"/>
            <a:ext cx="2166480" cy="163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0"/>
          <p:cNvSpPr txBox="1"/>
          <p:nvPr/>
        </p:nvSpPr>
        <p:spPr>
          <a:xfrm>
            <a:off x="502920" y="1656360"/>
            <a:ext cx="9070920" cy="295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Hemeroteca històrica local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major part del fons de premsa històrica de Reus publicada als segles XIX i XX es troba a la Biblioteca Central Xavier Amorós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conserven 235 capçaleres, aproximadament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Algunes d’aquestes estan digitalitzades i es poden consultar al </a:t>
            </a:r>
            <a:r>
              <a:rPr b="0" lang="ca-ES" sz="22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XAC</a:t>
            </a: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 a la </a:t>
            </a:r>
            <a:r>
              <a:rPr b="0" lang="ca-ES" sz="22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Biblioteca Virtual de Prensa Histórica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1"/>
          <p:cNvSpPr txBox="1"/>
          <p:nvPr/>
        </p:nvSpPr>
        <p:spPr>
          <a:xfrm>
            <a:off x="545760" y="1641960"/>
            <a:ext cx="8998920" cy="3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Algunes de les capçaleres més importants segons la seva temàtica són: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Diaris de notícies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Diari de Reus de avisos y noticias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Circunstancias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 Somatent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Foment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Diaris culturals i publicacions de les entitats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Eco del Centro de Lectura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Álbum de Euterpe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Veloz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Veu del Camp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0000" y="4104000"/>
            <a:ext cx="1687320" cy="12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44000" y="2009520"/>
            <a:ext cx="1080000" cy="162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88600" y="1998720"/>
            <a:ext cx="1080360" cy="160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96800" y="2016000"/>
            <a:ext cx="1231200" cy="15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2"/>
          <p:cNvSpPr txBox="1"/>
          <p:nvPr/>
        </p:nvSpPr>
        <p:spPr>
          <a:xfrm>
            <a:off x="504000" y="1649160"/>
            <a:ext cx="4536000" cy="317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720" lvl="0" marL="34272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Premsa satírica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 Campanar de Reus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Sorbete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Reus 1973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Revistes modernistes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Gent del Llamp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Nova Catalunya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 Ventall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 Lliri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Reus Artistich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36000" y="1374120"/>
            <a:ext cx="1371600" cy="19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08000" y="1368000"/>
            <a:ext cx="1368000" cy="199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92000" y="1368000"/>
            <a:ext cx="1620000" cy="19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65800" y="3500280"/>
            <a:ext cx="1474200" cy="2043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3"/>
          <p:cNvSpPr txBox="1"/>
          <p:nvPr/>
        </p:nvSpPr>
        <p:spPr>
          <a:xfrm>
            <a:off x="502920" y="1656000"/>
            <a:ext cx="6481080" cy="1331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720" lvl="0" marL="34272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Premsa política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Liberal Reusense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Redención del Pueblo: Periódico Republicano Federal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Pàtria Nova: Periòdic Nacionalista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720" lvl="0" marL="34272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1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Acracia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760" y="3292560"/>
            <a:ext cx="1371240" cy="19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60000" y="3312000"/>
            <a:ext cx="2218320" cy="149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65680" y="3312000"/>
            <a:ext cx="2074320" cy="177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02840" y="1727640"/>
            <a:ext cx="1469160" cy="216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/>
          <p:nvPr/>
        </p:nvSpPr>
        <p:spPr>
          <a:xfrm>
            <a:off x="502920" y="1656000"/>
            <a:ext cx="9001080" cy="1331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un futur ...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Taller de premsa històrica per a alumnes de 6è de primària i 4t d’ESO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000" y="2880000"/>
            <a:ext cx="335988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60000" y="2862000"/>
            <a:ext cx="3384000" cy="253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/>
        </p:nvSpPr>
        <p:spPr>
          <a:xfrm>
            <a:off x="3742920" y="225360"/>
            <a:ext cx="5830920" cy="946080"/>
          </a:xfrm>
          <a:prstGeom prst="rect">
            <a:avLst/>
          </a:prstGeom>
          <a:solidFill>
            <a:srgbClr val="FF8125"/>
          </a:solidFill>
          <a:ln>
            <a:noFill/>
          </a:ln>
        </p:spPr>
        <p:txBody>
          <a:bodyPr anchorCtr="0" anchor="ctr" bIns="0" lIns="0" spcFirstLastPara="1" rIns="0" wrap="square" tIns="392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4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Seiem connectats?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5"/>
          <p:cNvSpPr txBox="1"/>
          <p:nvPr/>
        </p:nvSpPr>
        <p:spPr>
          <a:xfrm>
            <a:off x="502920" y="1577880"/>
            <a:ext cx="9070920" cy="3115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Exposicions pròpies de les BMR</a:t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Reus, una ciutat de romanços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Cèlia Artiga Esplug</a:t>
            </a:r>
            <a:r>
              <a:rPr i="1" lang="ca-ES" sz="2200"/>
              <a:t>a</a:t>
            </a:r>
            <a:r>
              <a:rPr b="0" i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s, mestra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Eduard Toda, bibliòfil, mecenes de biblioteques i mestre de bibliotecàries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000" lvl="0" marL="1062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1" lang="ca-E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Pere Prats Sobrepere: 40 anys dibuixant històries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 esteu interessats en aquestes exposicions les podeu sol·licitar a: 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a-ES" sz="18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https://biblioteques.reus.cat/exposicions-disponibles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280" y="71280"/>
            <a:ext cx="2735280" cy="12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7360" y="4824360"/>
            <a:ext cx="1393920" cy="74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